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2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CD23-C5E9-4DBA-BAB8-0897F1CEB00E}" type="datetimeFigureOut">
              <a:rPr lang="en-IN" smtClean="0"/>
              <a:pPr/>
              <a:t>02-07-2016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4206E-A393-41F9-8FED-234DC7EAC150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stagram.com/9ga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PPT Front 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50770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9622"/>
            <a:ext cx="8229600" cy="372387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IN" sz="2200" dirty="0" smtClean="0"/>
              <a:t>Although the </a:t>
            </a:r>
            <a:r>
              <a:rPr lang="en-IN" sz="2200" b="1" dirty="0" smtClean="0"/>
              <a:t>contest only lasted for a day</a:t>
            </a:r>
            <a:r>
              <a:rPr lang="en-IN" sz="2200" dirty="0" smtClean="0"/>
              <a:t>, it garnered </a:t>
            </a:r>
            <a:r>
              <a:rPr lang="en-IN" sz="2200" b="1" dirty="0" smtClean="0"/>
              <a:t>thousands of responses, mentions and conversations.</a:t>
            </a:r>
          </a:p>
          <a:p>
            <a:endParaRPr lang="en-IN" sz="2200" dirty="0"/>
          </a:p>
        </p:txBody>
      </p:sp>
      <p:pic>
        <p:nvPicPr>
          <p:cNvPr id="4" name="Picture 3" descr="9gag contest image submission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99742"/>
            <a:ext cx="4572000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656184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7534"/>
            <a:ext cx="8229600" cy="8572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#4: National Geographic – </a:t>
            </a:r>
            <a:br>
              <a:rPr 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Matching Constraints With Brand </a:t>
            </a:r>
            <a:endParaRPr lang="en-IN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9662"/>
            <a:ext cx="3538736" cy="3178448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8900" indent="-88900">
              <a:lnSpc>
                <a:spcPct val="150000"/>
              </a:lnSpc>
              <a:buNone/>
            </a:pPr>
            <a:r>
              <a:rPr lang="en-US" sz="1800" i="1" dirty="0" smtClean="0"/>
              <a:t>	</a:t>
            </a:r>
            <a:r>
              <a:rPr lang="en-US" sz="1800" dirty="0" smtClean="0"/>
              <a:t>National </a:t>
            </a:r>
            <a:r>
              <a:rPr lang="en-US" sz="1800" dirty="0" smtClean="0"/>
              <a:t>Geographic is known for its </a:t>
            </a:r>
            <a:r>
              <a:rPr lang="en-US" sz="1800" b="1" dirty="0" smtClean="0"/>
              <a:t>world-renowned </a:t>
            </a:r>
            <a:r>
              <a:rPr lang="en-US" sz="1800" b="1" dirty="0" smtClean="0"/>
              <a:t>photography</a:t>
            </a:r>
          </a:p>
          <a:p>
            <a:pPr marL="88900" indent="-88900">
              <a:lnSpc>
                <a:spcPct val="150000"/>
              </a:lnSpc>
              <a:buNone/>
            </a:pPr>
            <a:endParaRPr lang="en-US" sz="1800" b="1" dirty="0" smtClean="0"/>
          </a:p>
          <a:p>
            <a:pPr marL="88900" indent="-88900" algn="just">
              <a:lnSpc>
                <a:spcPct val="150000"/>
              </a:lnSpc>
              <a:buNone/>
            </a:pPr>
            <a:r>
              <a:rPr lang="en-IN" sz="1800" dirty="0" smtClean="0"/>
              <a:t>	Their </a:t>
            </a:r>
            <a:r>
              <a:rPr lang="en-IN" sz="1800" dirty="0" smtClean="0"/>
              <a:t>photos are certainly </a:t>
            </a:r>
            <a:r>
              <a:rPr lang="en-IN" sz="1800" b="1" dirty="0" smtClean="0"/>
              <a:t>not shot </a:t>
            </a:r>
            <a:r>
              <a:rPr lang="en-IN" sz="1800" dirty="0" smtClean="0"/>
              <a:t>with </a:t>
            </a:r>
            <a:r>
              <a:rPr lang="en-IN" sz="1800" b="1" dirty="0" smtClean="0"/>
              <a:t>cellphones</a:t>
            </a:r>
            <a:r>
              <a:rPr lang="en-IN" sz="1800" dirty="0" smtClean="0"/>
              <a:t> and definitely </a:t>
            </a:r>
            <a:r>
              <a:rPr lang="en-IN" sz="1800" b="1" dirty="0" smtClean="0"/>
              <a:t>don’t use the stock Instagram filters</a:t>
            </a:r>
            <a:r>
              <a:rPr lang="en-IN" sz="1800" b="1" dirty="0" smtClean="0"/>
              <a:t>.</a:t>
            </a:r>
            <a:endParaRPr lang="en-IN" sz="1800" dirty="0"/>
          </a:p>
        </p:txBody>
      </p:sp>
      <p:pic>
        <p:nvPicPr>
          <p:cNvPr id="4" name="Picture 3" descr="national geographic instagram profil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139702"/>
            <a:ext cx="4320480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656184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7534"/>
            <a:ext cx="8229600" cy="50770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 Learnt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9623"/>
            <a:ext cx="8229600" cy="372387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1800" dirty="0" smtClean="0"/>
              <a:t>National Geographic</a:t>
            </a:r>
            <a:r>
              <a:rPr lang="en-US" sz="1800" b="1" dirty="0" smtClean="0"/>
              <a:t> shares gorgeous photographs</a:t>
            </a:r>
            <a:r>
              <a:rPr lang="en-US" sz="1800" dirty="0" smtClean="0"/>
              <a:t> and </a:t>
            </a:r>
            <a:r>
              <a:rPr lang="en-US" sz="1800" b="1" dirty="0" smtClean="0"/>
              <a:t>includes longer captions</a:t>
            </a:r>
            <a:r>
              <a:rPr lang="en-US" sz="1800" dirty="0" smtClean="0"/>
              <a:t> to give them context like a mini size article</a:t>
            </a:r>
            <a:r>
              <a:rPr lang="en-US" sz="1800" dirty="0" smtClean="0"/>
              <a:t>.</a:t>
            </a:r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r>
              <a:rPr lang="en-IN" sz="1800" dirty="0" smtClean="0"/>
              <a:t>If </a:t>
            </a:r>
            <a:r>
              <a:rPr lang="en-IN" sz="1800" dirty="0" smtClean="0"/>
              <a:t>you </a:t>
            </a:r>
            <a:r>
              <a:rPr lang="en-IN" sz="1800" b="1" dirty="0" smtClean="0"/>
              <a:t>put the time and energy into creating immersive, quality content</a:t>
            </a:r>
            <a:r>
              <a:rPr lang="en-IN" sz="1800" dirty="0" smtClean="0"/>
              <a:t>, your audience will take the time to engage with and appreciate your effort.</a:t>
            </a:r>
          </a:p>
          <a:p>
            <a:pPr algn="ctr">
              <a:buNone/>
            </a:pPr>
            <a:endParaRPr lang="en-US" sz="1800" dirty="0" smtClean="0"/>
          </a:p>
          <a:p>
            <a:pPr algn="ctr">
              <a:buNone/>
            </a:pPr>
            <a:endParaRPr lang="en-US" sz="1800" dirty="0" smtClean="0"/>
          </a:p>
          <a:p>
            <a:pPr algn="ctr">
              <a:buNone/>
            </a:pPr>
            <a:endParaRPr lang="en-IN" sz="1800" dirty="0" smtClean="0"/>
          </a:p>
          <a:p>
            <a:pPr algn="ctr">
              <a:buNone/>
            </a:pPr>
            <a:endParaRPr lang="en-IN" sz="1800" dirty="0"/>
          </a:p>
        </p:txBody>
      </p:sp>
      <p:pic>
        <p:nvPicPr>
          <p:cNvPr id="4" name="Picture 3" descr="national geographic instagram shar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283718"/>
            <a:ext cx="4572000" cy="17724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512168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839911"/>
            <a:ext cx="6768752" cy="57971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#5: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Triangl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Creating a Consistent Style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9662"/>
            <a:ext cx="3960440" cy="3024336"/>
          </a:xfrm>
          <a:solidFill>
            <a:schemeClr val="accent6">
              <a:lumMod val="60000"/>
              <a:lumOff val="40000"/>
            </a:schemeClr>
          </a:solidFill>
          <a:scene3d>
            <a:camera prst="isometricOffAxis2Left"/>
            <a:lightRig rig="threePt" dir="t"/>
          </a:scene3d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1700" dirty="0" smtClean="0"/>
              <a:t>Is one </a:t>
            </a:r>
            <a:r>
              <a:rPr lang="en-US" sz="1700" b="1" dirty="0" smtClean="0"/>
              <a:t>brand</a:t>
            </a:r>
            <a:r>
              <a:rPr lang="en-US" sz="1700" dirty="0" smtClean="0"/>
              <a:t> on this list that most readers are </a:t>
            </a:r>
            <a:r>
              <a:rPr lang="en-US" sz="1700" b="1" dirty="0" smtClean="0"/>
              <a:t>unlikely to recognize</a:t>
            </a:r>
            <a:r>
              <a:rPr lang="en-US" sz="1700" dirty="0" smtClean="0"/>
              <a:t>.  </a:t>
            </a:r>
          </a:p>
          <a:p>
            <a:pPr algn="just">
              <a:lnSpc>
                <a:spcPct val="150000"/>
              </a:lnSpc>
            </a:pPr>
            <a:r>
              <a:rPr lang="en-US" sz="1700" dirty="0" smtClean="0"/>
              <a:t>With </a:t>
            </a:r>
            <a:r>
              <a:rPr lang="en-US" sz="1700" dirty="0" smtClean="0"/>
              <a:t>nearly </a:t>
            </a:r>
            <a:r>
              <a:rPr lang="en-US" sz="1700" b="1" dirty="0" smtClean="0"/>
              <a:t>1.2 million followers</a:t>
            </a:r>
            <a:r>
              <a:rPr lang="en-US" sz="1700" dirty="0" smtClean="0"/>
              <a:t>, </a:t>
            </a:r>
            <a:r>
              <a:rPr lang="en-US" sz="1700" b="1" dirty="0" err="1" smtClean="0"/>
              <a:t>Triangl</a:t>
            </a:r>
            <a:r>
              <a:rPr lang="en-US" sz="1700" b="1" dirty="0" smtClean="0"/>
              <a:t> is </a:t>
            </a:r>
            <a:r>
              <a:rPr lang="en-US" sz="1700" dirty="0" smtClean="0"/>
              <a:t>one of the </a:t>
            </a:r>
            <a:r>
              <a:rPr lang="en-US" sz="1700" b="1" dirty="0" smtClean="0"/>
              <a:t>most followed brands</a:t>
            </a:r>
            <a:r>
              <a:rPr lang="en-US" sz="1700" dirty="0" smtClean="0"/>
              <a:t> on </a:t>
            </a:r>
            <a:r>
              <a:rPr lang="en-US" sz="1700" dirty="0" smtClean="0"/>
              <a:t>Instagram.</a:t>
            </a:r>
          </a:p>
          <a:p>
            <a:pPr algn="just">
              <a:lnSpc>
                <a:spcPct val="150000"/>
              </a:lnSpc>
            </a:pPr>
            <a:r>
              <a:rPr lang="en-IN" sz="1700" dirty="0" smtClean="0"/>
              <a:t>So </a:t>
            </a:r>
            <a:r>
              <a:rPr lang="en-IN" sz="1700" b="1" dirty="0" smtClean="0"/>
              <a:t>how</a:t>
            </a:r>
            <a:r>
              <a:rPr lang="en-IN" sz="1700" dirty="0" smtClean="0"/>
              <a:t> has a relatively unknown brand </a:t>
            </a:r>
            <a:r>
              <a:rPr lang="en-IN" sz="1700" b="1" dirty="0" smtClean="0"/>
              <a:t>created</a:t>
            </a:r>
            <a:r>
              <a:rPr lang="en-IN" sz="1700" dirty="0" smtClean="0"/>
              <a:t> such a </a:t>
            </a:r>
            <a:r>
              <a:rPr lang="en-IN" sz="1700" b="1" dirty="0" smtClean="0"/>
              <a:t>dominant presence </a:t>
            </a:r>
            <a:r>
              <a:rPr lang="en-IN" sz="1700" dirty="0" smtClean="0"/>
              <a:t>on Instagram</a:t>
            </a:r>
            <a:r>
              <a:rPr lang="en-IN" sz="1700" dirty="0" smtClean="0"/>
              <a:t>?</a:t>
            </a:r>
            <a:endParaRPr lang="en-IN" sz="17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7494"/>
            <a:ext cx="1584176" cy="412674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644008" y="1851670"/>
            <a:ext cx="3672408" cy="295232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isometricOffAxis1Right"/>
            <a:lightRig rig="threePt" dir="t"/>
          </a:scene3d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normally </a:t>
            </a:r>
            <a:r>
              <a:rPr kumimoji="0" lang="en-IN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post photos lined up next to each other</a:t>
            </a:r>
            <a:r>
              <a:rPr kumimoji="0" lang="en-IN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highlighting </a:t>
            </a:r>
            <a:r>
              <a:rPr kumimoji="0" lang="en-IN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Triangl’s</a:t>
            </a:r>
            <a:r>
              <a:rPr kumimoji="0" lang="en-IN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IN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 posting pattern.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Their photos are </a:t>
            </a: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varied enough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be </a:t>
            </a: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interesting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but </a:t>
            </a: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enough to </a:t>
            </a: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distinctly branded.</a:t>
            </a:r>
            <a:endParaRPr kumimoji="0" lang="en-IN" sz="1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3651870"/>
            <a:ext cx="5370984" cy="33945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 Learnt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755576" y="4025503"/>
            <a:ext cx="7704856" cy="9225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To </a:t>
            </a:r>
            <a:r>
              <a:rPr lang="en-US" sz="2000" dirty="0" smtClean="0"/>
              <a:t>create a </a:t>
            </a:r>
            <a:r>
              <a:rPr lang="en-US" sz="2000" b="1" dirty="0" smtClean="0"/>
              <a:t>truly distinct branded account</a:t>
            </a:r>
            <a:r>
              <a:rPr lang="en-US" sz="2000" dirty="0" smtClean="0"/>
              <a:t>, </a:t>
            </a:r>
            <a:r>
              <a:rPr lang="en-US" sz="2000" b="1" dirty="0" smtClean="0"/>
              <a:t>discover what your fans like about you</a:t>
            </a:r>
            <a:r>
              <a:rPr lang="en-US" sz="2000" dirty="0" smtClean="0"/>
              <a:t>, then consistently </a:t>
            </a:r>
            <a:r>
              <a:rPr lang="en-US" sz="2000" b="1" dirty="0" smtClean="0"/>
              <a:t>create content around that theme</a:t>
            </a:r>
            <a:r>
              <a:rPr lang="en-US" sz="2000" dirty="0" smtClean="0"/>
              <a:t>.</a:t>
            </a: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728192" cy="412674"/>
          </a:xfrm>
          <a:prstGeom prst="rect">
            <a:avLst/>
          </a:prstGeom>
          <a:noFill/>
        </p:spPr>
      </p:pic>
      <p:pic>
        <p:nvPicPr>
          <p:cNvPr id="5" name="Picture 4" descr="triangl instagram image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771550"/>
            <a:ext cx="4896544" cy="27790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22412"/>
            <a:ext cx="8013576" cy="713234"/>
          </a:xfr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IN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Takeaway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2211710"/>
            <a:ext cx="8013576" cy="151216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I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Although</a:t>
            </a:r>
            <a:r>
              <a:rPr lang="en-I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each of the tactics highlighted above was created to address a specific problem or opportunity a brand had, they’re likely applicable to your own business as well</a:t>
            </a:r>
            <a:r>
              <a:rPr lang="en-I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IN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75606"/>
            <a:ext cx="5832648" cy="2304255"/>
          </a:xfrm>
          <a:solidFill>
            <a:schemeClr val="accent6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THANK </a:t>
            </a:r>
          </a:p>
          <a:p>
            <a:pPr algn="ctr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YOU</a:t>
            </a:r>
            <a:endParaRPr lang="en-IN" sz="7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11560" y="1491630"/>
            <a:ext cx="7772400" cy="1640756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#10 </a:t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Lessons from Businesses growing on Instagram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78396"/>
            <a:ext cx="8229600" cy="56921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51670"/>
            <a:ext cx="8229600" cy="266429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2200" dirty="0" smtClean="0"/>
              <a:t>You can maximize your chances of Instagram success by watching what’s working for others.</a:t>
            </a:r>
          </a:p>
          <a:p>
            <a:pPr algn="just">
              <a:lnSpc>
                <a:spcPct val="150000"/>
              </a:lnSpc>
            </a:pPr>
            <a:r>
              <a:rPr lang="en-IN" sz="2200" b="1" dirty="0" smtClean="0"/>
              <a:t>Discover 5 examples of businesses growing their Instagram followers and lessons learnt</a:t>
            </a:r>
            <a:r>
              <a:rPr lang="en-IN" sz="22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IN" sz="22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arbucks image"/>
          <p:cNvPicPr/>
          <p:nvPr/>
        </p:nvPicPr>
        <p:blipFill>
          <a:blip r:embed="rId2" cstate="print">
            <a:clrChange>
              <a:clrFrom>
                <a:srgbClr val="3E3734"/>
              </a:clrFrom>
              <a:clrTo>
                <a:srgbClr val="3E3734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67544" y="1635647"/>
            <a:ext cx="8280920" cy="3096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34380"/>
            <a:ext cx="8013576" cy="785242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#1: Starbucks - Inviting Engagement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3542"/>
            <a:ext cx="8229600" cy="310644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One of the </a:t>
            </a:r>
            <a:r>
              <a:rPr lang="en-US" sz="2000" b="1" dirty="0" smtClean="0"/>
              <a:t>largest retail chains </a:t>
            </a:r>
            <a:r>
              <a:rPr lang="en-US" sz="2000" dirty="0" smtClean="0"/>
              <a:t>in the world, </a:t>
            </a:r>
            <a:r>
              <a:rPr lang="en-US" sz="2000" dirty="0" smtClean="0"/>
              <a:t>Starbucks has </a:t>
            </a:r>
            <a:r>
              <a:rPr lang="en-US" sz="2000" dirty="0" smtClean="0"/>
              <a:t>an objective to </a:t>
            </a:r>
            <a:r>
              <a:rPr lang="en-US" sz="2000" b="1" dirty="0" smtClean="0"/>
              <a:t>preserve its idyllic brand image </a:t>
            </a:r>
            <a:r>
              <a:rPr lang="en-US" sz="2000" dirty="0" smtClean="0"/>
              <a:t>of being a </a:t>
            </a:r>
            <a:r>
              <a:rPr lang="en-US" sz="2000" b="1" dirty="0" smtClean="0"/>
              <a:t>small local coffee shop</a:t>
            </a:r>
            <a:r>
              <a:rPr lang="en-US" sz="20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It did a brilliant job of creating that </a:t>
            </a:r>
            <a:r>
              <a:rPr lang="en-IN" sz="2000" b="1" dirty="0" smtClean="0"/>
              <a:t>connection on Instagram</a:t>
            </a:r>
            <a:r>
              <a:rPr lang="en-IN" sz="2000" dirty="0" smtClean="0"/>
              <a:t> with their </a:t>
            </a:r>
            <a:r>
              <a:rPr lang="en-IN" sz="2000" b="1" dirty="0" smtClean="0"/>
              <a:t>#</a:t>
            </a:r>
            <a:r>
              <a:rPr lang="en-IN" sz="2000" b="1" dirty="0" err="1" smtClean="0"/>
              <a:t>whereintheworld</a:t>
            </a:r>
            <a:r>
              <a:rPr lang="en-IN" sz="2000" b="1" dirty="0" smtClean="0"/>
              <a:t> </a:t>
            </a:r>
            <a:r>
              <a:rPr lang="en-IN" sz="2000" dirty="0" smtClean="0"/>
              <a:t>campaign.</a:t>
            </a:r>
          </a:p>
          <a:p>
            <a:pPr algn="just">
              <a:lnSpc>
                <a:spcPct val="150000"/>
              </a:lnSpc>
            </a:pPr>
            <a:r>
              <a:rPr lang="en-IN" sz="2000" dirty="0" smtClean="0"/>
              <a:t>They </a:t>
            </a:r>
            <a:r>
              <a:rPr lang="en-IN" sz="2000" b="1" dirty="0" smtClean="0"/>
              <a:t>post a photo </a:t>
            </a:r>
            <a:r>
              <a:rPr lang="en-IN" sz="2000" dirty="0" smtClean="0"/>
              <a:t>of one of their </a:t>
            </a:r>
            <a:r>
              <a:rPr lang="en-IN" sz="2000" b="1" dirty="0" smtClean="0"/>
              <a:t>distinctive retail locations </a:t>
            </a:r>
            <a:r>
              <a:rPr lang="en-IN" sz="2000" dirty="0" smtClean="0"/>
              <a:t>and </a:t>
            </a:r>
            <a:r>
              <a:rPr lang="en-IN" sz="2000" b="1" dirty="0" smtClean="0"/>
              <a:t>invite their followers to guess where that store is</a:t>
            </a:r>
            <a:r>
              <a:rPr lang="en-IN" sz="2000" dirty="0" smtClean="0"/>
              <a:t>.</a:t>
            </a:r>
            <a:endParaRPr lang="en-IN" sz="20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7474"/>
            <a:ext cx="15841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71550"/>
            <a:ext cx="8229600" cy="7031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 Learnt</a:t>
            </a:r>
            <a:endParaRPr lang="en-IN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69566"/>
            <a:ext cx="8280920" cy="27464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2000" dirty="0" smtClean="0"/>
              <a:t>It was able to </a:t>
            </a:r>
            <a:r>
              <a:rPr lang="en-IN" sz="2000" b="1" dirty="0" smtClean="0"/>
              <a:t>showcase the individuality</a:t>
            </a:r>
            <a:r>
              <a:rPr lang="en-IN" sz="2000" dirty="0" smtClean="0"/>
              <a:t> of each of their stores that it’s not your </a:t>
            </a:r>
            <a:r>
              <a:rPr lang="en-IN" sz="2000" b="1" dirty="0" smtClean="0"/>
              <a:t>typical cookie-cutter chain.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By inviting their audience to participate in an informal conversation, they </a:t>
            </a:r>
            <a:r>
              <a:rPr lang="en-US" sz="2000" b="1" dirty="0" smtClean="0"/>
              <a:t>bring a certain level of familiarity to the table</a:t>
            </a:r>
            <a:r>
              <a:rPr lang="en-US" sz="20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This </a:t>
            </a:r>
            <a:r>
              <a:rPr lang="en-US" sz="2000" b="1" dirty="0"/>
              <a:t>level of brand familiarity </a:t>
            </a:r>
            <a:r>
              <a:rPr lang="en-US" sz="2000" dirty="0"/>
              <a:t>is something all companies should strive </a:t>
            </a:r>
            <a:r>
              <a:rPr lang="en-US" sz="2000" dirty="0" smtClean="0"/>
              <a:t>for. </a:t>
            </a:r>
            <a:endParaRPr lang="en-IN" sz="2000" dirty="0"/>
          </a:p>
        </p:txBody>
      </p:sp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64807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#2: Forever 21 - Embracing Video</a:t>
            </a:r>
            <a:endParaRPr lang="en-IN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63638"/>
            <a:ext cx="8229600" cy="338437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1800" dirty="0" smtClean="0"/>
              <a:t>Forever 21 is among the  </a:t>
            </a:r>
            <a:r>
              <a:rPr lang="en-IN" sz="1800" b="1" dirty="0" smtClean="0"/>
              <a:t>only 4% of Fortune 500 Companies </a:t>
            </a:r>
            <a:r>
              <a:rPr lang="en-IN" sz="1800" dirty="0" smtClean="0"/>
              <a:t>that have </a:t>
            </a:r>
            <a:r>
              <a:rPr lang="en-IN" sz="1800" b="1" dirty="0" smtClean="0"/>
              <a:t>adopted</a:t>
            </a:r>
            <a:r>
              <a:rPr lang="en-IN" sz="1800" dirty="0" smtClean="0"/>
              <a:t> </a:t>
            </a:r>
            <a:r>
              <a:rPr lang="en-IN" sz="1800" b="1" dirty="0" smtClean="0"/>
              <a:t>video as an Instagram tactic.</a:t>
            </a:r>
          </a:p>
          <a:p>
            <a:pPr algn="ctr">
              <a:lnSpc>
                <a:spcPct val="150000"/>
              </a:lnSpc>
              <a:buNone/>
            </a:pPr>
            <a:endParaRPr lang="en-US" sz="1800" dirty="0"/>
          </a:p>
          <a:p>
            <a:pPr algn="ctr">
              <a:lnSpc>
                <a:spcPct val="150000"/>
              </a:lnSpc>
              <a:buNone/>
            </a:pPr>
            <a:endParaRPr lang="en-US" sz="1800" dirty="0" smtClean="0"/>
          </a:p>
          <a:p>
            <a:pPr algn="ctr">
              <a:lnSpc>
                <a:spcPct val="150000"/>
              </a:lnSpc>
              <a:buNone/>
            </a:pPr>
            <a:endParaRPr lang="en-US" sz="1800" dirty="0"/>
          </a:p>
          <a:p>
            <a:pPr algn="ctr">
              <a:lnSpc>
                <a:spcPct val="150000"/>
              </a:lnSpc>
              <a:buNone/>
            </a:pPr>
            <a:endParaRPr lang="en-US" sz="1800" dirty="0" smtClean="0"/>
          </a:p>
          <a:p>
            <a:pPr algn="ctr">
              <a:lnSpc>
                <a:spcPct val="150000"/>
              </a:lnSpc>
              <a:buNone/>
            </a:pPr>
            <a:endParaRPr lang="en-IN" sz="1800" dirty="0" smtClean="0"/>
          </a:p>
          <a:p>
            <a:pPr algn="ctr">
              <a:lnSpc>
                <a:spcPct val="150000"/>
              </a:lnSpc>
              <a:buNone/>
            </a:pPr>
            <a:r>
              <a:rPr lang="en-IN" sz="1800" dirty="0" smtClean="0"/>
              <a:t>They launched a </a:t>
            </a:r>
            <a:r>
              <a:rPr lang="en-IN" sz="1800" b="1" dirty="0" smtClean="0"/>
              <a:t>video contest </a:t>
            </a:r>
            <a:r>
              <a:rPr lang="en-IN" sz="1800" dirty="0" smtClean="0"/>
              <a:t>that invited followers to </a:t>
            </a:r>
            <a:r>
              <a:rPr lang="en-IN" sz="1800" b="1" dirty="0" smtClean="0"/>
              <a:t>upload a video of a dance routine</a:t>
            </a:r>
            <a:r>
              <a:rPr lang="en-IN" sz="1800" dirty="0" smtClean="0"/>
              <a:t> with the </a:t>
            </a:r>
            <a:r>
              <a:rPr lang="en-IN" sz="1800" b="1" dirty="0" smtClean="0"/>
              <a:t>hashtag #F21StatementPiece </a:t>
            </a:r>
            <a:r>
              <a:rPr lang="en-IN" sz="1800" dirty="0" smtClean="0"/>
              <a:t>for a chance to </a:t>
            </a:r>
            <a:r>
              <a:rPr lang="en-IN" sz="1800" b="1" dirty="0" smtClean="0"/>
              <a:t>win a $10,000 scholarship</a:t>
            </a:r>
            <a:r>
              <a:rPr lang="en-IN" sz="1800" dirty="0" smtClean="0"/>
              <a:t>.</a:t>
            </a:r>
            <a:endParaRPr lang="en-IN" sz="1800" dirty="0"/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  <p:pic>
        <p:nvPicPr>
          <p:cNvPr id="5" name="Picture 4" descr="forever21 contest im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355726"/>
            <a:ext cx="4572000" cy="1539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7534"/>
            <a:ext cx="8229600" cy="579711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 Learnt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9623"/>
            <a:ext cx="8208912" cy="360039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1900" dirty="0" smtClean="0"/>
              <a:t>The campaign saw </a:t>
            </a:r>
            <a:r>
              <a:rPr lang="en-US" sz="1900" b="1" dirty="0" smtClean="0"/>
              <a:t>hundreds of responses </a:t>
            </a:r>
            <a:r>
              <a:rPr lang="en-US" sz="1900" dirty="0" smtClean="0"/>
              <a:t>in  </a:t>
            </a:r>
            <a:r>
              <a:rPr lang="en-US" sz="1900" b="1" dirty="0" smtClean="0"/>
              <a:t>two weeks time </a:t>
            </a:r>
            <a:r>
              <a:rPr lang="en-US" sz="1900" dirty="0" smtClean="0"/>
              <a:t>- </a:t>
            </a:r>
            <a:r>
              <a:rPr lang="en-IN" sz="1900" dirty="0" smtClean="0"/>
              <a:t>the </a:t>
            </a:r>
            <a:r>
              <a:rPr lang="en-IN" sz="1900" b="1" dirty="0" smtClean="0"/>
              <a:t>deepest kind of engagement a brand can hope for.</a:t>
            </a:r>
          </a:p>
          <a:p>
            <a:pPr algn="ctr"/>
            <a:endParaRPr lang="en-US" sz="1900" dirty="0"/>
          </a:p>
          <a:p>
            <a:pPr algn="ctr"/>
            <a:endParaRPr lang="en-US" sz="1900" dirty="0" smtClean="0"/>
          </a:p>
          <a:p>
            <a:pPr algn="ctr"/>
            <a:endParaRPr lang="en-US" sz="1900" dirty="0" smtClean="0"/>
          </a:p>
          <a:p>
            <a:pPr algn="ctr"/>
            <a:endParaRPr lang="en-US" sz="1900" dirty="0"/>
          </a:p>
          <a:p>
            <a:pPr algn="ctr"/>
            <a:endParaRPr lang="en-US" sz="1900" dirty="0" smtClean="0"/>
          </a:p>
          <a:p>
            <a:pPr algn="ctr">
              <a:buNone/>
            </a:pPr>
            <a:endParaRPr lang="en-US" sz="1900" dirty="0" smtClean="0"/>
          </a:p>
          <a:p>
            <a:pPr algn="ctr">
              <a:buNone/>
            </a:pPr>
            <a:endParaRPr lang="en-IN" sz="1900" dirty="0" smtClean="0"/>
          </a:p>
          <a:p>
            <a:pPr algn="ctr">
              <a:buNone/>
            </a:pPr>
            <a:r>
              <a:rPr lang="en-IN" sz="1900" dirty="0" smtClean="0"/>
              <a:t>Forever 21 used Instagram videos to </a:t>
            </a:r>
            <a:r>
              <a:rPr lang="en-IN" sz="1900" b="1" dirty="0" smtClean="0"/>
              <a:t>create</a:t>
            </a:r>
            <a:r>
              <a:rPr lang="en-IN" sz="1900" dirty="0" smtClean="0"/>
              <a:t> an even </a:t>
            </a:r>
            <a:r>
              <a:rPr lang="en-IN" sz="1900" b="1" dirty="0" smtClean="0"/>
              <a:t>more engaging experience</a:t>
            </a:r>
            <a:r>
              <a:rPr lang="en-IN" sz="1900" dirty="0" smtClean="0"/>
              <a:t>.</a:t>
            </a:r>
            <a:endParaRPr lang="en-IN" sz="1900" dirty="0"/>
          </a:p>
        </p:txBody>
      </p:sp>
      <p:pic>
        <p:nvPicPr>
          <p:cNvPr id="4" name="Picture 3" descr="forever21 contest image submissio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067694"/>
            <a:ext cx="4392488" cy="22456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480"/>
            <a:ext cx="1440160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7776864" cy="8572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#3: </a:t>
            </a:r>
            <a:r>
              <a:rPr lang="en-US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9GAG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Creating User-Generated Content</a:t>
            </a:r>
            <a:endParaRPr lang="en-I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139702"/>
            <a:ext cx="7848872" cy="208823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200" u="sng" dirty="0" smtClean="0">
                <a:hlinkClick r:id="rId2"/>
              </a:rPr>
              <a:t>9GAG</a:t>
            </a:r>
            <a:r>
              <a:rPr lang="en-US" sz="2200" dirty="0" smtClean="0"/>
              <a:t> is an </a:t>
            </a:r>
            <a:r>
              <a:rPr lang="en-US" sz="2200" b="1" dirty="0" smtClean="0"/>
              <a:t>online community </a:t>
            </a:r>
            <a:r>
              <a:rPr lang="en-US" sz="2200" dirty="0" smtClean="0"/>
              <a:t>dedicated to </a:t>
            </a:r>
            <a:r>
              <a:rPr lang="en-US" sz="2200" b="1" dirty="0" smtClean="0"/>
              <a:t>sharing quirky Internet humor (usually memes).</a:t>
            </a:r>
          </a:p>
          <a:p>
            <a:pPr algn="just">
              <a:lnSpc>
                <a:spcPct val="150000"/>
              </a:lnSpc>
            </a:pPr>
            <a:r>
              <a:rPr lang="en-IN" sz="2200" dirty="0" smtClean="0"/>
              <a:t>They typically </a:t>
            </a:r>
            <a:r>
              <a:rPr lang="en-IN" sz="2200" b="1" dirty="0" smtClean="0"/>
              <a:t>handpick the funniest</a:t>
            </a:r>
            <a:r>
              <a:rPr lang="en-IN" sz="2200" dirty="0" smtClean="0"/>
              <a:t>, </a:t>
            </a:r>
            <a:r>
              <a:rPr lang="en-IN" sz="2200" b="1" dirty="0" smtClean="0"/>
              <a:t>most successful post </a:t>
            </a:r>
            <a:r>
              <a:rPr lang="en-IN" sz="2200" dirty="0" smtClean="0"/>
              <a:t>from their site and </a:t>
            </a:r>
            <a:r>
              <a:rPr lang="en-IN" sz="2200" b="1" dirty="0" smtClean="0"/>
              <a:t>post it to Instagram</a:t>
            </a:r>
            <a:r>
              <a:rPr lang="en-IN" sz="2200" dirty="0" smtClean="0"/>
              <a:t>.</a:t>
            </a:r>
          </a:p>
        </p:txBody>
      </p:sp>
      <p:pic>
        <p:nvPicPr>
          <p:cNvPr id="4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915816" y="483518"/>
            <a:ext cx="3008313" cy="4394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The 9Gag Contest!</a:t>
            </a:r>
            <a:endParaRPr lang="en-IN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4860032" y="1131590"/>
            <a:ext cx="3816424" cy="352839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1800" b="1" dirty="0" smtClean="0"/>
              <a:t>Reinforced </a:t>
            </a:r>
            <a:r>
              <a:rPr lang="en-IN" sz="1800" b="1" dirty="0" smtClean="0"/>
              <a:t>the idea of community </a:t>
            </a:r>
            <a:r>
              <a:rPr lang="en-IN" sz="1800" dirty="0" smtClean="0"/>
              <a:t>by centring its contest </a:t>
            </a:r>
            <a:r>
              <a:rPr lang="en-IN" sz="1800" b="1" dirty="0" smtClean="0"/>
              <a:t>around a popular meme joke.</a:t>
            </a:r>
          </a:p>
          <a:p>
            <a:pPr algn="just">
              <a:lnSpc>
                <a:spcPct val="150000"/>
              </a:lnSpc>
            </a:pPr>
            <a:endParaRPr lang="en-US" sz="1800" dirty="0"/>
          </a:p>
          <a:p>
            <a:pPr algn="just">
              <a:lnSpc>
                <a:spcPct val="150000"/>
              </a:lnSpc>
            </a:pPr>
            <a:r>
              <a:rPr lang="en-IN" sz="1800" dirty="0" smtClean="0"/>
              <a:t>9GAG called on their audience to </a:t>
            </a:r>
            <a:r>
              <a:rPr lang="en-IN" sz="1800" b="1" dirty="0" smtClean="0"/>
              <a:t>submit</a:t>
            </a:r>
            <a:r>
              <a:rPr lang="en-IN" sz="1800" dirty="0" smtClean="0"/>
              <a:t> their </a:t>
            </a:r>
            <a:r>
              <a:rPr lang="en-IN" sz="1800" b="1" dirty="0" smtClean="0"/>
              <a:t>own version of the face</a:t>
            </a:r>
            <a:r>
              <a:rPr lang="en-IN" sz="1800" dirty="0" smtClean="0"/>
              <a:t> with the hashtag </a:t>
            </a:r>
            <a:r>
              <a:rPr lang="en-IN" sz="1800" b="1" dirty="0" smtClean="0"/>
              <a:t>#letsdothis9gag.</a:t>
            </a:r>
          </a:p>
          <a:p>
            <a:pPr algn="just">
              <a:lnSpc>
                <a:spcPct val="150000"/>
              </a:lnSpc>
            </a:pPr>
            <a:endParaRPr lang="en-IN" sz="1800" dirty="0"/>
          </a:p>
        </p:txBody>
      </p:sp>
      <p:pic>
        <p:nvPicPr>
          <p:cNvPr id="5" name="Picture 4" descr="9gag contest image"/>
          <p:cNvPicPr/>
          <p:nvPr/>
        </p:nvPicPr>
        <p:blipFill>
          <a:blip r:embed="rId2" cstate="print"/>
          <a:srcRect b="14815"/>
          <a:stretch>
            <a:fillRect/>
          </a:stretch>
        </p:blipFill>
        <p:spPr bwMode="auto">
          <a:xfrm>
            <a:off x="395536" y="1203598"/>
            <a:ext cx="417646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l\Desktop\Insta-Adsense-Logo-180×180-pi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8"/>
            <a:ext cx="1908876" cy="41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343</Words>
  <Application>Microsoft Office PowerPoint</Application>
  <PresentationFormat>On-screen Show (16:9)</PresentationFormat>
  <Paragraphs>68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Video #10   Marketing Lessons from Businesses growing on Instagram</vt:lpstr>
      <vt:lpstr>Introduction</vt:lpstr>
      <vt:lpstr>#1: Starbucks - Inviting Engagement</vt:lpstr>
      <vt:lpstr>Lessons Learnt</vt:lpstr>
      <vt:lpstr>#2: Forever 21 - Embracing Video</vt:lpstr>
      <vt:lpstr>Lessons Learnt</vt:lpstr>
      <vt:lpstr>#3: 9GAG - Creating User-Generated Content</vt:lpstr>
      <vt:lpstr>The 9Gag Contest!</vt:lpstr>
      <vt:lpstr>Lesson Learnt</vt:lpstr>
      <vt:lpstr>#4: National Geographic –  Matching Constraints With Brand </vt:lpstr>
      <vt:lpstr>Lessons Learnt</vt:lpstr>
      <vt:lpstr>#5: Triangl - Creating a Consistent Style</vt:lpstr>
      <vt:lpstr>Lesson Learnt</vt:lpstr>
      <vt:lpstr>The Takeaway</vt:lpstr>
      <vt:lpstr>Slide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238</cp:revision>
  <dcterms:created xsi:type="dcterms:W3CDTF">2016-07-01T20:03:43Z</dcterms:created>
  <dcterms:modified xsi:type="dcterms:W3CDTF">2016-07-02T18:06:09Z</dcterms:modified>
</cp:coreProperties>
</file>